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82" r:id="rId4"/>
    <p:sldId id="283" r:id="rId5"/>
    <p:sldId id="308" r:id="rId6"/>
    <p:sldId id="284" r:id="rId7"/>
    <p:sldId id="302" r:id="rId8"/>
    <p:sldId id="285" r:id="rId9"/>
    <p:sldId id="286" r:id="rId10"/>
    <p:sldId id="287" r:id="rId11"/>
    <p:sldId id="295" r:id="rId12"/>
    <p:sldId id="296" r:id="rId13"/>
    <p:sldId id="297" r:id="rId14"/>
    <p:sldId id="298" r:id="rId15"/>
    <p:sldId id="299" r:id="rId16"/>
    <p:sldId id="300" r:id="rId17"/>
    <p:sldId id="301" r:id="rId18"/>
    <p:sldId id="303" r:id="rId19"/>
    <p:sldId id="304" r:id="rId20"/>
    <p:sldId id="305" r:id="rId21"/>
    <p:sldId id="306" r:id="rId22"/>
    <p:sldId id="307" r:id="rId23"/>
  </p:sldIdLst>
  <p:sldSz cx="12192000" cy="6858000"/>
  <p:notesSz cx="12192000" cy="6858000"/>
  <p:embeddedFontLst>
    <p:embeddedFont>
      <p:font typeface="Montserrat" panose="00000500000000000000" pitchFamily="2" charset="-52"/>
      <p:regular r:id="rId24"/>
      <p:bold r:id="rId25"/>
      <p:italic r:id="rId26"/>
      <p:boldItalic r:id="rId27"/>
    </p:embeddedFont>
    <p:embeddedFont>
      <p:font typeface="Montserrat SemiBold" panose="00000700000000000000" pitchFamily="2" charset="-52"/>
      <p:bold r:id="rId28"/>
      <p:boldItalic r:id="rId29"/>
    </p:embeddedFont>
  </p:embeddedFontLst>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8" d="100"/>
          <a:sy n="108" d="100"/>
        </p:scale>
        <p:origin x="678" y="102"/>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18.04.2024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p:txBody>
          <a:bodyPr/>
          <a:lstStyle/>
          <a:p>
            <a:pPr>
              <a:defRPr/>
            </a:pPr>
            <a:r>
              <a:rPr lang="ru-RU" dirty="0"/>
              <a:t>БВТ2001 Иванов Никола </a:t>
            </a:r>
          </a:p>
        </p:txBody>
      </p:sp>
      <p:sp>
        <p:nvSpPr>
          <p:cNvPr id="6" name="Заголовок 5"/>
          <p:cNvSpPr>
            <a:spLocks noGrp="1"/>
          </p:cNvSpPr>
          <p:nvPr>
            <p:ph type="title"/>
          </p:nvPr>
        </p:nvSpPr>
        <p:spPr bwMode="auto"/>
        <p:txBody>
          <a:bodyPr/>
          <a:lstStyle/>
          <a:p>
            <a:pPr>
              <a:defRPr/>
            </a:pPr>
            <a:r>
              <a:rPr lang="ru-RU" dirty="0"/>
              <a:t>Презентация мобильного приложения для изучения языков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выбора языка</a:t>
            </a:r>
            <a:endParaRPr lang="en-US" dirty="0"/>
          </a:p>
        </p:txBody>
      </p:sp>
      <p:pic>
        <p:nvPicPr>
          <p:cNvPr id="13" name="Рисунок 12">
            <a:extLst>
              <a:ext uri="{FF2B5EF4-FFF2-40B4-BE49-F238E27FC236}">
                <a16:creationId xmlns:a16="http://schemas.microsoft.com/office/drawing/2014/main" id="{D7B3611D-1619-4A0B-92A6-E2AF991AF622}"/>
              </a:ext>
            </a:extLst>
          </p:cNvPr>
          <p:cNvPicPr>
            <a:picLocks noChangeAspect="1"/>
          </p:cNvPicPr>
          <p:nvPr/>
        </p:nvPicPr>
        <p:blipFill>
          <a:blip r:embed="rId2"/>
          <a:stretch>
            <a:fillRect/>
          </a:stretch>
        </p:blipFill>
        <p:spPr>
          <a:xfrm>
            <a:off x="2492289" y="1457483"/>
            <a:ext cx="5915195" cy="4940074"/>
          </a:xfrm>
          <a:prstGeom prst="rect">
            <a:avLst/>
          </a:prstGeom>
        </p:spPr>
      </p:pic>
    </p:spTree>
    <p:extLst>
      <p:ext uri="{BB962C8B-B14F-4D97-AF65-F5344CB8AC3E}">
        <p14:creationId xmlns:p14="http://schemas.microsoft.com/office/powerpoint/2010/main" val="4014388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регистрации 1 из 3</a:t>
            </a:r>
            <a:endParaRPr lang="en-US" dirty="0"/>
          </a:p>
        </p:txBody>
      </p:sp>
      <p:pic>
        <p:nvPicPr>
          <p:cNvPr id="4" name="Рисунок 3">
            <a:extLst>
              <a:ext uri="{FF2B5EF4-FFF2-40B4-BE49-F238E27FC236}">
                <a16:creationId xmlns:a16="http://schemas.microsoft.com/office/drawing/2014/main" id="{1AA5CFE9-B3BA-4F34-A1E6-66578905087F}"/>
              </a:ext>
            </a:extLst>
          </p:cNvPr>
          <p:cNvPicPr>
            <a:picLocks noChangeAspect="1"/>
          </p:cNvPicPr>
          <p:nvPr/>
        </p:nvPicPr>
        <p:blipFill>
          <a:blip r:embed="rId2"/>
          <a:stretch>
            <a:fillRect/>
          </a:stretch>
        </p:blipFill>
        <p:spPr>
          <a:xfrm>
            <a:off x="2991152" y="1420237"/>
            <a:ext cx="6209696" cy="5210783"/>
          </a:xfrm>
          <a:prstGeom prst="rect">
            <a:avLst/>
          </a:prstGeom>
        </p:spPr>
      </p:pic>
    </p:spTree>
    <p:extLst>
      <p:ext uri="{BB962C8B-B14F-4D97-AF65-F5344CB8AC3E}">
        <p14:creationId xmlns:p14="http://schemas.microsoft.com/office/powerpoint/2010/main" val="120976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регистрации 2 из 3</a:t>
            </a:r>
            <a:endParaRPr lang="en-US" dirty="0"/>
          </a:p>
        </p:txBody>
      </p:sp>
      <p:pic>
        <p:nvPicPr>
          <p:cNvPr id="6" name="Рисунок 5">
            <a:extLst>
              <a:ext uri="{FF2B5EF4-FFF2-40B4-BE49-F238E27FC236}">
                <a16:creationId xmlns:a16="http://schemas.microsoft.com/office/drawing/2014/main" id="{434139C8-6FF2-49F5-94F4-3A95918BED5C}"/>
              </a:ext>
            </a:extLst>
          </p:cNvPr>
          <p:cNvPicPr>
            <a:picLocks noChangeAspect="1"/>
          </p:cNvPicPr>
          <p:nvPr/>
        </p:nvPicPr>
        <p:blipFill>
          <a:blip r:embed="rId2"/>
          <a:stretch>
            <a:fillRect/>
          </a:stretch>
        </p:blipFill>
        <p:spPr>
          <a:xfrm>
            <a:off x="3097904" y="1641037"/>
            <a:ext cx="5996192" cy="4970528"/>
          </a:xfrm>
          <a:prstGeom prst="rect">
            <a:avLst/>
          </a:prstGeom>
        </p:spPr>
      </p:pic>
    </p:spTree>
    <p:extLst>
      <p:ext uri="{BB962C8B-B14F-4D97-AF65-F5344CB8AC3E}">
        <p14:creationId xmlns:p14="http://schemas.microsoft.com/office/powerpoint/2010/main" val="704825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регистрации 3 из 3</a:t>
            </a:r>
            <a:endParaRPr lang="en-US" dirty="0"/>
          </a:p>
        </p:txBody>
      </p:sp>
      <p:pic>
        <p:nvPicPr>
          <p:cNvPr id="4" name="Рисунок 3">
            <a:extLst>
              <a:ext uri="{FF2B5EF4-FFF2-40B4-BE49-F238E27FC236}">
                <a16:creationId xmlns:a16="http://schemas.microsoft.com/office/drawing/2014/main" id="{9A385F53-74D3-4A55-B687-AB8B35E2D057}"/>
              </a:ext>
            </a:extLst>
          </p:cNvPr>
          <p:cNvPicPr>
            <a:picLocks noChangeAspect="1"/>
          </p:cNvPicPr>
          <p:nvPr/>
        </p:nvPicPr>
        <p:blipFill>
          <a:blip r:embed="rId2"/>
          <a:stretch>
            <a:fillRect/>
          </a:stretch>
        </p:blipFill>
        <p:spPr>
          <a:xfrm>
            <a:off x="3020111" y="1412234"/>
            <a:ext cx="6151777" cy="5077657"/>
          </a:xfrm>
          <a:prstGeom prst="rect">
            <a:avLst/>
          </a:prstGeom>
        </p:spPr>
      </p:pic>
    </p:spTree>
    <p:extLst>
      <p:ext uri="{BB962C8B-B14F-4D97-AF65-F5344CB8AC3E}">
        <p14:creationId xmlns:p14="http://schemas.microsoft.com/office/powerpoint/2010/main" val="1876666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Главный экран приложения </a:t>
            </a:r>
            <a:endParaRPr lang="en-US" dirty="0"/>
          </a:p>
        </p:txBody>
      </p:sp>
      <p:pic>
        <p:nvPicPr>
          <p:cNvPr id="4" name="Рисунок 3">
            <a:extLst>
              <a:ext uri="{FF2B5EF4-FFF2-40B4-BE49-F238E27FC236}">
                <a16:creationId xmlns:a16="http://schemas.microsoft.com/office/drawing/2014/main" id="{A5644733-514E-4B47-93E9-42F0EDDC3405}"/>
              </a:ext>
            </a:extLst>
          </p:cNvPr>
          <p:cNvPicPr>
            <a:picLocks noChangeAspect="1"/>
          </p:cNvPicPr>
          <p:nvPr/>
        </p:nvPicPr>
        <p:blipFill>
          <a:blip r:embed="rId2"/>
          <a:stretch>
            <a:fillRect/>
          </a:stretch>
        </p:blipFill>
        <p:spPr>
          <a:xfrm>
            <a:off x="3277799" y="1770740"/>
            <a:ext cx="5636399" cy="4696362"/>
          </a:xfrm>
          <a:prstGeom prst="rect">
            <a:avLst/>
          </a:prstGeom>
        </p:spPr>
      </p:pic>
    </p:spTree>
    <p:extLst>
      <p:ext uri="{BB962C8B-B14F-4D97-AF65-F5344CB8AC3E}">
        <p14:creationId xmlns:p14="http://schemas.microsoft.com/office/powerpoint/2010/main" val="3887554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Игра угадай животное 1 из 3</a:t>
            </a:r>
            <a:endParaRPr lang="en-US" dirty="0"/>
          </a:p>
        </p:txBody>
      </p:sp>
      <p:pic>
        <p:nvPicPr>
          <p:cNvPr id="4" name="Рисунок 3">
            <a:extLst>
              <a:ext uri="{FF2B5EF4-FFF2-40B4-BE49-F238E27FC236}">
                <a16:creationId xmlns:a16="http://schemas.microsoft.com/office/drawing/2014/main" id="{59E2F183-615A-44ED-BC33-960172B3DAF4}"/>
              </a:ext>
            </a:extLst>
          </p:cNvPr>
          <p:cNvPicPr>
            <a:picLocks noChangeAspect="1"/>
          </p:cNvPicPr>
          <p:nvPr/>
        </p:nvPicPr>
        <p:blipFill>
          <a:blip r:embed="rId2"/>
          <a:stretch>
            <a:fillRect/>
          </a:stretch>
        </p:blipFill>
        <p:spPr>
          <a:xfrm>
            <a:off x="3099320" y="1633490"/>
            <a:ext cx="5993358" cy="4958179"/>
          </a:xfrm>
          <a:prstGeom prst="rect">
            <a:avLst/>
          </a:prstGeom>
        </p:spPr>
      </p:pic>
    </p:spTree>
    <p:extLst>
      <p:ext uri="{BB962C8B-B14F-4D97-AF65-F5344CB8AC3E}">
        <p14:creationId xmlns:p14="http://schemas.microsoft.com/office/powerpoint/2010/main" val="3399547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Игра угадай животное 2 из 3</a:t>
            </a:r>
            <a:endParaRPr lang="en-US" dirty="0"/>
          </a:p>
        </p:txBody>
      </p:sp>
      <p:pic>
        <p:nvPicPr>
          <p:cNvPr id="4" name="Рисунок 3">
            <a:extLst>
              <a:ext uri="{FF2B5EF4-FFF2-40B4-BE49-F238E27FC236}">
                <a16:creationId xmlns:a16="http://schemas.microsoft.com/office/drawing/2014/main" id="{6968769D-877C-4D4D-8B1C-02BDE3BECC2A}"/>
              </a:ext>
            </a:extLst>
          </p:cNvPr>
          <p:cNvPicPr>
            <a:picLocks noChangeAspect="1"/>
          </p:cNvPicPr>
          <p:nvPr/>
        </p:nvPicPr>
        <p:blipFill>
          <a:blip r:embed="rId2"/>
          <a:stretch>
            <a:fillRect/>
          </a:stretch>
        </p:blipFill>
        <p:spPr>
          <a:xfrm>
            <a:off x="3073611" y="1557676"/>
            <a:ext cx="6044778" cy="5036623"/>
          </a:xfrm>
          <a:prstGeom prst="rect">
            <a:avLst/>
          </a:prstGeom>
        </p:spPr>
      </p:pic>
    </p:spTree>
    <p:extLst>
      <p:ext uri="{BB962C8B-B14F-4D97-AF65-F5344CB8AC3E}">
        <p14:creationId xmlns:p14="http://schemas.microsoft.com/office/powerpoint/2010/main" val="134164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Игра угадай животное 3 из 3</a:t>
            </a:r>
            <a:endParaRPr lang="en-US" dirty="0"/>
          </a:p>
        </p:txBody>
      </p:sp>
      <p:pic>
        <p:nvPicPr>
          <p:cNvPr id="4" name="Рисунок 3">
            <a:extLst>
              <a:ext uri="{FF2B5EF4-FFF2-40B4-BE49-F238E27FC236}">
                <a16:creationId xmlns:a16="http://schemas.microsoft.com/office/drawing/2014/main" id="{0FC0395F-A10C-46C8-988B-D5605A0090E2}"/>
              </a:ext>
            </a:extLst>
          </p:cNvPr>
          <p:cNvPicPr>
            <a:picLocks noChangeAspect="1"/>
          </p:cNvPicPr>
          <p:nvPr/>
        </p:nvPicPr>
        <p:blipFill>
          <a:blip r:embed="rId2"/>
          <a:stretch>
            <a:fillRect/>
          </a:stretch>
        </p:blipFill>
        <p:spPr>
          <a:xfrm>
            <a:off x="3405493" y="1733399"/>
            <a:ext cx="5381011" cy="4514295"/>
          </a:xfrm>
          <a:prstGeom prst="rect">
            <a:avLst/>
          </a:prstGeom>
        </p:spPr>
      </p:pic>
    </p:spTree>
    <p:extLst>
      <p:ext uri="{BB962C8B-B14F-4D97-AF65-F5344CB8AC3E}">
        <p14:creationId xmlns:p14="http://schemas.microsoft.com/office/powerpoint/2010/main" val="3068907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аудирования</a:t>
            </a:r>
            <a:endParaRPr lang="en-US" dirty="0"/>
          </a:p>
        </p:txBody>
      </p:sp>
      <p:pic>
        <p:nvPicPr>
          <p:cNvPr id="5" name="Рисунок 4">
            <a:extLst>
              <a:ext uri="{FF2B5EF4-FFF2-40B4-BE49-F238E27FC236}">
                <a16:creationId xmlns:a16="http://schemas.microsoft.com/office/drawing/2014/main" id="{0F4EBA2B-7046-46C9-81A9-0C8A8A6A4059}"/>
              </a:ext>
            </a:extLst>
          </p:cNvPr>
          <p:cNvPicPr>
            <a:picLocks noChangeAspect="1"/>
          </p:cNvPicPr>
          <p:nvPr/>
        </p:nvPicPr>
        <p:blipFill>
          <a:blip r:embed="rId2"/>
          <a:stretch>
            <a:fillRect/>
          </a:stretch>
        </p:blipFill>
        <p:spPr>
          <a:xfrm>
            <a:off x="3234097" y="1553592"/>
            <a:ext cx="5723805" cy="4804683"/>
          </a:xfrm>
          <a:prstGeom prst="rect">
            <a:avLst/>
          </a:prstGeom>
        </p:spPr>
      </p:pic>
    </p:spTree>
    <p:extLst>
      <p:ext uri="{BB962C8B-B14F-4D97-AF65-F5344CB8AC3E}">
        <p14:creationId xmlns:p14="http://schemas.microsoft.com/office/powerpoint/2010/main" val="265673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с практикой</a:t>
            </a:r>
            <a:endParaRPr lang="en-US" dirty="0"/>
          </a:p>
        </p:txBody>
      </p:sp>
      <p:pic>
        <p:nvPicPr>
          <p:cNvPr id="5" name="Рисунок 4">
            <a:extLst>
              <a:ext uri="{FF2B5EF4-FFF2-40B4-BE49-F238E27FC236}">
                <a16:creationId xmlns:a16="http://schemas.microsoft.com/office/drawing/2014/main" id="{568B5A91-53A7-4E4A-A07A-4E9B408AD944}"/>
              </a:ext>
            </a:extLst>
          </p:cNvPr>
          <p:cNvPicPr>
            <a:picLocks noChangeAspect="1"/>
          </p:cNvPicPr>
          <p:nvPr/>
        </p:nvPicPr>
        <p:blipFill>
          <a:blip r:embed="rId2"/>
          <a:stretch>
            <a:fillRect/>
          </a:stretch>
        </p:blipFill>
        <p:spPr>
          <a:xfrm>
            <a:off x="3155764" y="1770740"/>
            <a:ext cx="5880469" cy="4852697"/>
          </a:xfrm>
          <a:prstGeom prst="rect">
            <a:avLst/>
          </a:prstGeom>
        </p:spPr>
      </p:pic>
    </p:spTree>
    <p:extLst>
      <p:ext uri="{BB962C8B-B14F-4D97-AF65-F5344CB8AC3E}">
        <p14:creationId xmlns:p14="http://schemas.microsoft.com/office/powerpoint/2010/main" val="211271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125A3D-2CF2-4495-AE72-BC90ADDCBE4F}"/>
              </a:ext>
            </a:extLst>
          </p:cNvPr>
          <p:cNvSpPr>
            <a:spLocks noGrp="1"/>
          </p:cNvSpPr>
          <p:nvPr>
            <p:ph type="title"/>
          </p:nvPr>
        </p:nvSpPr>
        <p:spPr/>
        <p:txBody>
          <a:bodyPr/>
          <a:lstStyle/>
          <a:p>
            <a:r>
              <a:rPr lang="ru-RU" dirty="0"/>
              <a:t>Цели и задачи</a:t>
            </a:r>
            <a:endParaRPr lang="en-US" dirty="0"/>
          </a:p>
        </p:txBody>
      </p:sp>
      <p:sp>
        <p:nvSpPr>
          <p:cNvPr id="5" name="Текст 4">
            <a:extLst>
              <a:ext uri="{FF2B5EF4-FFF2-40B4-BE49-F238E27FC236}">
                <a16:creationId xmlns:a16="http://schemas.microsoft.com/office/drawing/2014/main" id="{EA5697F9-FA83-456C-91AC-46D08D4418A0}"/>
              </a:ext>
            </a:extLst>
          </p:cNvPr>
          <p:cNvSpPr>
            <a:spLocks noGrp="1"/>
          </p:cNvSpPr>
          <p:nvPr>
            <p:ph type="body" sz="quarter" idx="17"/>
          </p:nvPr>
        </p:nvSpPr>
        <p:spPr>
          <a:xfrm>
            <a:off x="479426" y="1798320"/>
            <a:ext cx="3892550" cy="4373244"/>
          </a:xfrm>
        </p:spPr>
        <p:txBody>
          <a:bodyPr>
            <a:normAutofit/>
          </a:bodyPr>
          <a:lstStyle/>
          <a:p>
            <a:r>
              <a:rPr lang="ru-RU" dirty="0"/>
              <a:t>В связи с ограниченными знаниями в этой области я поставил перед собой следующие цели</a:t>
            </a:r>
            <a:r>
              <a:rPr lang="en-US" dirty="0"/>
              <a:t>:</a:t>
            </a:r>
          </a:p>
          <a:p>
            <a:pPr marL="171450" indent="-171450">
              <a:buFont typeface="Arial" panose="020B0604020202020204" pitchFamily="34" charset="0"/>
              <a:buChar char="•"/>
            </a:pPr>
            <a:r>
              <a:rPr lang="ru-RU" dirty="0"/>
              <a:t>Сверстать макеты экранов</a:t>
            </a:r>
          </a:p>
          <a:p>
            <a:pPr marL="171450" indent="-171450">
              <a:buFont typeface="Arial" panose="020B0604020202020204" pitchFamily="34" charset="0"/>
              <a:buChar char="•"/>
            </a:pPr>
            <a:r>
              <a:rPr lang="ru-RU" dirty="0"/>
              <a:t>Применить необходимую стилизацию </a:t>
            </a:r>
          </a:p>
          <a:p>
            <a:pPr marL="171450" indent="-171450">
              <a:buFont typeface="Arial" panose="020B0604020202020204" pitchFamily="34" charset="0"/>
              <a:buChar char="•"/>
            </a:pPr>
            <a:r>
              <a:rPr lang="ru-RU" dirty="0"/>
              <a:t>Разработать примитивную логику экранов</a:t>
            </a:r>
          </a:p>
          <a:p>
            <a:endParaRPr lang="en-US" dirty="0"/>
          </a:p>
          <a:p>
            <a:r>
              <a:rPr lang="ru-RU" dirty="0"/>
              <a:t>Из моих целей вытекают следующие задачи</a:t>
            </a:r>
            <a:r>
              <a:rPr lang="en-US" dirty="0"/>
              <a:t>:</a:t>
            </a:r>
          </a:p>
          <a:p>
            <a:pPr marL="171450" indent="-171450">
              <a:buFont typeface="Arial" panose="020B0604020202020204" pitchFamily="34" charset="0"/>
              <a:buChar char="•"/>
            </a:pPr>
            <a:r>
              <a:rPr lang="ru-RU" dirty="0"/>
              <a:t>Разработать макеты для каждого экрана приложения в соответствии с</a:t>
            </a:r>
            <a:r>
              <a:rPr lang="en-US" dirty="0"/>
              <a:t> </a:t>
            </a:r>
            <a:r>
              <a:rPr lang="ru-RU" dirty="0"/>
              <a:t>дизайном</a:t>
            </a:r>
          </a:p>
          <a:p>
            <a:pPr marL="171450" indent="-171450">
              <a:buFont typeface="Arial" panose="020B0604020202020204" pitchFamily="34" charset="0"/>
              <a:buChar char="•"/>
            </a:pPr>
            <a:r>
              <a:rPr lang="ru-RU" dirty="0"/>
              <a:t>Определить расположение и взаимодействие элементов интерфейса </a:t>
            </a:r>
            <a:endParaRPr lang="en-US" dirty="0"/>
          </a:p>
          <a:p>
            <a:pPr marL="171450" indent="-171450">
              <a:buFont typeface="Arial" panose="020B0604020202020204" pitchFamily="34" charset="0"/>
              <a:buChar char="•"/>
            </a:pPr>
            <a:r>
              <a:rPr lang="ru-RU" dirty="0"/>
              <a:t>Создать единый стиль оформления, включая цветовую палитру, шрифты и элементы дизайна, для обеспечения согласованности интерфейса</a:t>
            </a:r>
            <a:endParaRPr lang="en-US" dirty="0"/>
          </a:p>
          <a:p>
            <a:pPr marL="171450" indent="-171450">
              <a:buFont typeface="Arial" panose="020B0604020202020204" pitchFamily="34" charset="0"/>
              <a:buChar char="•"/>
            </a:pPr>
            <a:r>
              <a:rPr lang="ru-RU" dirty="0"/>
              <a:t>Обеспечить примитивный функционал перехода и логику</a:t>
            </a:r>
            <a:endParaRPr lang="en-US" dirty="0"/>
          </a:p>
          <a:p>
            <a:endParaRPr lang="ru-RU" dirty="0"/>
          </a:p>
        </p:txBody>
      </p:sp>
      <p:pic>
        <p:nvPicPr>
          <p:cNvPr id="13" name="Рисунок 12">
            <a:extLst>
              <a:ext uri="{FF2B5EF4-FFF2-40B4-BE49-F238E27FC236}">
                <a16:creationId xmlns:a16="http://schemas.microsoft.com/office/drawing/2014/main" id="{4CC85FA5-B1C0-4EBD-AD72-8C4917065AB6}"/>
              </a:ext>
            </a:extLst>
          </p:cNvPr>
          <p:cNvPicPr>
            <a:picLocks noChangeAspect="1"/>
          </p:cNvPicPr>
          <p:nvPr/>
        </p:nvPicPr>
        <p:blipFill>
          <a:blip r:embed="rId2"/>
          <a:stretch>
            <a:fillRect/>
          </a:stretch>
        </p:blipFill>
        <p:spPr>
          <a:xfrm>
            <a:off x="4618406" y="1798320"/>
            <a:ext cx="3839273" cy="4620270"/>
          </a:xfrm>
          <a:prstGeom prst="rect">
            <a:avLst/>
          </a:prstGeom>
        </p:spPr>
      </p:pic>
      <p:pic>
        <p:nvPicPr>
          <p:cNvPr id="15" name="Рисунок 14">
            <a:extLst>
              <a:ext uri="{FF2B5EF4-FFF2-40B4-BE49-F238E27FC236}">
                <a16:creationId xmlns:a16="http://schemas.microsoft.com/office/drawing/2014/main" id="{BA14D7C6-9AF3-4310-A2F7-319B466379AA}"/>
              </a:ext>
            </a:extLst>
          </p:cNvPr>
          <p:cNvPicPr>
            <a:picLocks noChangeAspect="1"/>
          </p:cNvPicPr>
          <p:nvPr/>
        </p:nvPicPr>
        <p:blipFill>
          <a:blip r:embed="rId3"/>
          <a:stretch>
            <a:fillRect/>
          </a:stretch>
        </p:blipFill>
        <p:spPr>
          <a:xfrm>
            <a:off x="8457679" y="1798320"/>
            <a:ext cx="3734321" cy="4620270"/>
          </a:xfrm>
          <a:prstGeom prst="rect">
            <a:avLst/>
          </a:prstGeom>
        </p:spPr>
      </p:pic>
    </p:spTree>
    <p:extLst>
      <p:ext uri="{BB962C8B-B14F-4D97-AF65-F5344CB8AC3E}">
        <p14:creationId xmlns:p14="http://schemas.microsoft.com/office/powerpoint/2010/main" val="2786765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с профилем</a:t>
            </a:r>
            <a:endParaRPr lang="en-US" dirty="0"/>
          </a:p>
        </p:txBody>
      </p:sp>
      <p:pic>
        <p:nvPicPr>
          <p:cNvPr id="4" name="Рисунок 3">
            <a:extLst>
              <a:ext uri="{FF2B5EF4-FFF2-40B4-BE49-F238E27FC236}">
                <a16:creationId xmlns:a16="http://schemas.microsoft.com/office/drawing/2014/main" id="{39E1BE2E-5007-4D46-A3FA-3F6D812606FD}"/>
              </a:ext>
            </a:extLst>
          </p:cNvPr>
          <p:cNvPicPr>
            <a:picLocks noChangeAspect="1"/>
          </p:cNvPicPr>
          <p:nvPr/>
        </p:nvPicPr>
        <p:blipFill>
          <a:blip r:embed="rId2"/>
          <a:stretch>
            <a:fillRect/>
          </a:stretch>
        </p:blipFill>
        <p:spPr>
          <a:xfrm>
            <a:off x="2965688" y="1373457"/>
            <a:ext cx="6260623" cy="5298111"/>
          </a:xfrm>
          <a:prstGeom prst="rect">
            <a:avLst/>
          </a:prstGeom>
        </p:spPr>
      </p:pic>
    </p:spTree>
    <p:extLst>
      <p:ext uri="{BB962C8B-B14F-4D97-AF65-F5344CB8AC3E}">
        <p14:creationId xmlns:p14="http://schemas.microsoft.com/office/powerpoint/2010/main" val="1919776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с профилем</a:t>
            </a:r>
            <a:endParaRPr lang="en-US" dirty="0"/>
          </a:p>
        </p:txBody>
      </p:sp>
      <p:pic>
        <p:nvPicPr>
          <p:cNvPr id="4" name="Рисунок 3">
            <a:extLst>
              <a:ext uri="{FF2B5EF4-FFF2-40B4-BE49-F238E27FC236}">
                <a16:creationId xmlns:a16="http://schemas.microsoft.com/office/drawing/2014/main" id="{39E1BE2E-5007-4D46-A3FA-3F6D812606FD}"/>
              </a:ext>
            </a:extLst>
          </p:cNvPr>
          <p:cNvPicPr>
            <a:picLocks noChangeAspect="1"/>
          </p:cNvPicPr>
          <p:nvPr/>
        </p:nvPicPr>
        <p:blipFill>
          <a:blip r:embed="rId2"/>
          <a:stretch>
            <a:fillRect/>
          </a:stretch>
        </p:blipFill>
        <p:spPr>
          <a:xfrm>
            <a:off x="2965688" y="1373457"/>
            <a:ext cx="6260623" cy="5298111"/>
          </a:xfrm>
          <a:prstGeom prst="rect">
            <a:avLst/>
          </a:prstGeom>
        </p:spPr>
      </p:pic>
    </p:spTree>
    <p:extLst>
      <p:ext uri="{BB962C8B-B14F-4D97-AF65-F5344CB8AC3E}">
        <p14:creationId xmlns:p14="http://schemas.microsoft.com/office/powerpoint/2010/main" val="1413460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Примеры некоторых экранов в эмуляторе</a:t>
            </a:r>
            <a:endParaRPr lang="en-US" dirty="0"/>
          </a:p>
        </p:txBody>
      </p:sp>
      <p:pic>
        <p:nvPicPr>
          <p:cNvPr id="5" name="Рисунок 4">
            <a:extLst>
              <a:ext uri="{FF2B5EF4-FFF2-40B4-BE49-F238E27FC236}">
                <a16:creationId xmlns:a16="http://schemas.microsoft.com/office/drawing/2014/main" id="{B73FA3DD-5AC4-4FD9-8608-B6D49907848C}"/>
              </a:ext>
            </a:extLst>
          </p:cNvPr>
          <p:cNvPicPr>
            <a:picLocks noChangeAspect="1"/>
          </p:cNvPicPr>
          <p:nvPr/>
        </p:nvPicPr>
        <p:blipFill>
          <a:blip r:embed="rId2"/>
          <a:stretch>
            <a:fillRect/>
          </a:stretch>
        </p:blipFill>
        <p:spPr>
          <a:xfrm>
            <a:off x="481012" y="1770740"/>
            <a:ext cx="2391912" cy="4949301"/>
          </a:xfrm>
          <a:prstGeom prst="rect">
            <a:avLst/>
          </a:prstGeom>
        </p:spPr>
      </p:pic>
      <p:pic>
        <p:nvPicPr>
          <p:cNvPr id="7" name="Рисунок 6">
            <a:extLst>
              <a:ext uri="{FF2B5EF4-FFF2-40B4-BE49-F238E27FC236}">
                <a16:creationId xmlns:a16="http://schemas.microsoft.com/office/drawing/2014/main" id="{AE957B9B-FF44-4579-8F78-2DB71198285C}"/>
              </a:ext>
            </a:extLst>
          </p:cNvPr>
          <p:cNvPicPr>
            <a:picLocks noChangeAspect="1"/>
          </p:cNvPicPr>
          <p:nvPr/>
        </p:nvPicPr>
        <p:blipFill>
          <a:blip r:embed="rId3"/>
          <a:stretch>
            <a:fillRect/>
          </a:stretch>
        </p:blipFill>
        <p:spPr>
          <a:xfrm>
            <a:off x="3446165" y="1770739"/>
            <a:ext cx="2390096" cy="4949302"/>
          </a:xfrm>
          <a:prstGeom prst="rect">
            <a:avLst/>
          </a:prstGeom>
        </p:spPr>
      </p:pic>
      <p:pic>
        <p:nvPicPr>
          <p:cNvPr id="9" name="Рисунок 8">
            <a:extLst>
              <a:ext uri="{FF2B5EF4-FFF2-40B4-BE49-F238E27FC236}">
                <a16:creationId xmlns:a16="http://schemas.microsoft.com/office/drawing/2014/main" id="{05BB31D9-9BC5-45C8-9A5F-D81014D69D73}"/>
              </a:ext>
            </a:extLst>
          </p:cNvPr>
          <p:cNvPicPr>
            <a:picLocks noChangeAspect="1"/>
          </p:cNvPicPr>
          <p:nvPr/>
        </p:nvPicPr>
        <p:blipFill>
          <a:blip r:embed="rId4"/>
          <a:stretch>
            <a:fillRect/>
          </a:stretch>
        </p:blipFill>
        <p:spPr>
          <a:xfrm>
            <a:off x="6270059" y="1770739"/>
            <a:ext cx="2456933" cy="4949302"/>
          </a:xfrm>
          <a:prstGeom prst="rect">
            <a:avLst/>
          </a:prstGeom>
        </p:spPr>
      </p:pic>
      <p:pic>
        <p:nvPicPr>
          <p:cNvPr id="11" name="Рисунок 10">
            <a:extLst>
              <a:ext uri="{FF2B5EF4-FFF2-40B4-BE49-F238E27FC236}">
                <a16:creationId xmlns:a16="http://schemas.microsoft.com/office/drawing/2014/main" id="{0552D08D-ED3F-44D9-AF1D-CE536722D001}"/>
              </a:ext>
            </a:extLst>
          </p:cNvPr>
          <p:cNvPicPr>
            <a:picLocks noChangeAspect="1"/>
          </p:cNvPicPr>
          <p:nvPr/>
        </p:nvPicPr>
        <p:blipFill>
          <a:blip r:embed="rId5"/>
          <a:stretch>
            <a:fillRect/>
          </a:stretch>
        </p:blipFill>
        <p:spPr>
          <a:xfrm>
            <a:off x="9261970" y="1770739"/>
            <a:ext cx="2449017" cy="4949302"/>
          </a:xfrm>
          <a:prstGeom prst="rect">
            <a:avLst/>
          </a:prstGeom>
        </p:spPr>
      </p:pic>
    </p:spTree>
    <p:extLst>
      <p:ext uri="{BB962C8B-B14F-4D97-AF65-F5344CB8AC3E}">
        <p14:creationId xmlns:p14="http://schemas.microsoft.com/office/powerpoint/2010/main" val="272072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05FD70-A8C5-407A-B327-B082711BF468}"/>
              </a:ext>
            </a:extLst>
          </p:cNvPr>
          <p:cNvSpPr>
            <a:spLocks noGrp="1"/>
          </p:cNvSpPr>
          <p:nvPr>
            <p:ph type="title"/>
          </p:nvPr>
        </p:nvSpPr>
        <p:spPr/>
        <p:txBody>
          <a:bodyPr/>
          <a:lstStyle/>
          <a:p>
            <a:r>
              <a:rPr lang="ru-RU" dirty="0"/>
              <a:t>Манифест приложения</a:t>
            </a:r>
            <a:endParaRPr lang="en-US" dirty="0"/>
          </a:p>
        </p:txBody>
      </p:sp>
      <p:sp>
        <p:nvSpPr>
          <p:cNvPr id="5" name="Текст 4">
            <a:extLst>
              <a:ext uri="{FF2B5EF4-FFF2-40B4-BE49-F238E27FC236}">
                <a16:creationId xmlns:a16="http://schemas.microsoft.com/office/drawing/2014/main" id="{5682C472-0699-4C5F-BC69-3A0B16F29FAD}"/>
              </a:ext>
            </a:extLst>
          </p:cNvPr>
          <p:cNvSpPr>
            <a:spLocks noGrp="1"/>
          </p:cNvSpPr>
          <p:nvPr>
            <p:ph type="body" sz="quarter" idx="17"/>
          </p:nvPr>
        </p:nvSpPr>
        <p:spPr>
          <a:xfrm>
            <a:off x="479426" y="1798320"/>
            <a:ext cx="3892550" cy="3693159"/>
          </a:xfrm>
        </p:spPr>
        <p:txBody>
          <a:bodyPr/>
          <a:lstStyle/>
          <a:p>
            <a:pPr algn="just"/>
            <a:r>
              <a:rPr lang="ru-RU" dirty="0"/>
              <a:t>AndroidManifest.xml определяет основные характеристики и поведение приложения. </a:t>
            </a:r>
          </a:p>
          <a:p>
            <a:pPr algn="just"/>
            <a:r>
              <a:rPr lang="ru-RU" dirty="0"/>
              <a:t>Ключевые моменты: </a:t>
            </a:r>
          </a:p>
          <a:p>
            <a:pPr algn="just"/>
            <a:r>
              <a:rPr lang="ru-RU" dirty="0"/>
              <a:t>Определены основные атрибуты приложения, такие как иконка, название, тема и поддержка RTL. </a:t>
            </a:r>
          </a:p>
          <a:p>
            <a:pPr algn="just"/>
            <a:r>
              <a:rPr lang="ru-RU" dirty="0"/>
              <a:t>Определены активности приложения с указанием их имен и настроек экспорта.</a:t>
            </a:r>
          </a:p>
          <a:p>
            <a:pPr algn="just"/>
            <a:r>
              <a:rPr lang="ru-RU" dirty="0"/>
              <a:t> Главная активность (</a:t>
            </a:r>
            <a:r>
              <a:rPr lang="ru-RU" dirty="0" err="1"/>
              <a:t>SplashScreen</a:t>
            </a:r>
            <a:r>
              <a:rPr lang="ru-RU" dirty="0"/>
              <a:t>) установлена как точка входа приложения с помощью </a:t>
            </a:r>
            <a:r>
              <a:rPr lang="ru-RU" dirty="0" err="1"/>
              <a:t>intent-filter</a:t>
            </a:r>
            <a:r>
              <a:rPr lang="ru-RU" dirty="0"/>
              <a:t>. </a:t>
            </a:r>
          </a:p>
          <a:p>
            <a:pPr algn="just"/>
            <a:r>
              <a:rPr lang="ru-RU" dirty="0"/>
              <a:t>Этот файл определяет основные компоненты и настройки приложения, необходимые для его корректной работы и взаимодействия с операционной системой </a:t>
            </a:r>
            <a:r>
              <a:rPr lang="ru-RU" dirty="0" err="1"/>
              <a:t>Android</a:t>
            </a:r>
            <a:r>
              <a:rPr lang="ru-RU" dirty="0"/>
              <a:t>.</a:t>
            </a:r>
          </a:p>
          <a:p>
            <a:endParaRPr lang="ru-RU" dirty="0"/>
          </a:p>
          <a:p>
            <a:endParaRPr lang="en-US" dirty="0"/>
          </a:p>
        </p:txBody>
      </p:sp>
      <p:pic>
        <p:nvPicPr>
          <p:cNvPr id="12" name="Рисунок 11">
            <a:extLst>
              <a:ext uri="{FF2B5EF4-FFF2-40B4-BE49-F238E27FC236}">
                <a16:creationId xmlns:a16="http://schemas.microsoft.com/office/drawing/2014/main" id="{78B5854B-625B-4520-9914-04933083A393}"/>
              </a:ext>
            </a:extLst>
          </p:cNvPr>
          <p:cNvPicPr>
            <a:picLocks noChangeAspect="1"/>
          </p:cNvPicPr>
          <p:nvPr/>
        </p:nvPicPr>
        <p:blipFill>
          <a:blip r:embed="rId2"/>
          <a:stretch>
            <a:fillRect/>
          </a:stretch>
        </p:blipFill>
        <p:spPr>
          <a:xfrm>
            <a:off x="5479616" y="1798320"/>
            <a:ext cx="6378522" cy="4310843"/>
          </a:xfrm>
          <a:prstGeom prst="rect">
            <a:avLst/>
          </a:prstGeom>
        </p:spPr>
      </p:pic>
    </p:spTree>
    <p:extLst>
      <p:ext uri="{BB962C8B-B14F-4D97-AF65-F5344CB8AC3E}">
        <p14:creationId xmlns:p14="http://schemas.microsoft.com/office/powerpoint/2010/main" val="1874284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2A1AC4-A605-47D7-9030-B18367FEC4F9}"/>
              </a:ext>
            </a:extLst>
          </p:cNvPr>
          <p:cNvSpPr>
            <a:spLocks noGrp="1"/>
          </p:cNvSpPr>
          <p:nvPr>
            <p:ph type="title"/>
          </p:nvPr>
        </p:nvSpPr>
        <p:spPr/>
        <p:txBody>
          <a:bodyPr/>
          <a:lstStyle/>
          <a:p>
            <a:r>
              <a:rPr lang="ru-RU" dirty="0"/>
              <a:t>Стилизация компонентов</a:t>
            </a:r>
            <a:endParaRPr lang="en-US" dirty="0"/>
          </a:p>
        </p:txBody>
      </p:sp>
      <p:sp>
        <p:nvSpPr>
          <p:cNvPr id="5" name="Текст 4">
            <a:extLst>
              <a:ext uri="{FF2B5EF4-FFF2-40B4-BE49-F238E27FC236}">
                <a16:creationId xmlns:a16="http://schemas.microsoft.com/office/drawing/2014/main" id="{86E91E8A-6B58-43FB-AEA7-6F8087A21062}"/>
              </a:ext>
            </a:extLst>
          </p:cNvPr>
          <p:cNvSpPr>
            <a:spLocks noGrp="1"/>
          </p:cNvSpPr>
          <p:nvPr>
            <p:ph type="body" sz="quarter" idx="17"/>
          </p:nvPr>
        </p:nvSpPr>
        <p:spPr>
          <a:xfrm>
            <a:off x="479426" y="1798320"/>
            <a:ext cx="3892550" cy="3693159"/>
          </a:xfrm>
        </p:spPr>
        <p:txBody>
          <a:bodyPr/>
          <a:lstStyle/>
          <a:p>
            <a:pPr algn="just"/>
            <a:r>
              <a:rPr lang="ru-RU" dirty="0"/>
              <a:t>Для стилизации компонентов были использованы </a:t>
            </a:r>
            <a:r>
              <a:rPr lang="en-US" dirty="0"/>
              <a:t>xml</a:t>
            </a:r>
            <a:r>
              <a:rPr lang="ru-RU" dirty="0"/>
              <a:t> файлы</a:t>
            </a:r>
            <a:r>
              <a:rPr lang="en-US" dirty="0"/>
              <a:t>:</a:t>
            </a:r>
          </a:p>
          <a:p>
            <a:pPr marL="171450" indent="-171450" algn="just">
              <a:buFont typeface="Arial" panose="020B0604020202020204" pitchFamily="34" charset="0"/>
              <a:buChar char="•"/>
            </a:pPr>
            <a:r>
              <a:rPr lang="en-US" dirty="0"/>
              <a:t>Colors: </a:t>
            </a:r>
            <a:r>
              <a:rPr lang="ru-RU" dirty="0"/>
              <a:t>Содержит основные компонентов приложения</a:t>
            </a:r>
          </a:p>
          <a:p>
            <a:pPr marL="171450" indent="-171450" algn="just">
              <a:buFont typeface="Arial" panose="020B0604020202020204" pitchFamily="34" charset="0"/>
              <a:buChar char="•"/>
            </a:pPr>
            <a:r>
              <a:rPr lang="en-US" dirty="0"/>
              <a:t>Themes: </a:t>
            </a:r>
            <a:r>
              <a:rPr lang="ru-RU" dirty="0"/>
              <a:t>Содержит информацию о темах приложения </a:t>
            </a:r>
          </a:p>
          <a:p>
            <a:pPr marL="171450" indent="-171450" algn="just">
              <a:buFont typeface="Arial" panose="020B0604020202020204" pitchFamily="34" charset="0"/>
              <a:buChar char="•"/>
            </a:pPr>
            <a:r>
              <a:rPr lang="en-US" dirty="0"/>
              <a:t>Styles:</a:t>
            </a:r>
            <a:r>
              <a:rPr lang="ru-RU" dirty="0"/>
              <a:t> Основной инструмент для стилизации компонентов. Тут были созданы разные стили для множества компонентов. Для стилизации использовались графические ресурсы из папки</a:t>
            </a:r>
            <a:r>
              <a:rPr lang="en-US" dirty="0"/>
              <a:t> drawable.</a:t>
            </a:r>
            <a:r>
              <a:rPr lang="ru-RU" dirty="0"/>
              <a:t> Для шрифта использовались шрифты из папки </a:t>
            </a:r>
            <a:r>
              <a:rPr lang="en-US" dirty="0"/>
              <a:t>fonts.</a:t>
            </a:r>
          </a:p>
          <a:p>
            <a:pPr marL="171450" indent="-171450">
              <a:buFont typeface="Arial" panose="020B0604020202020204" pitchFamily="34" charset="0"/>
              <a:buChar char="•"/>
            </a:pPr>
            <a:endParaRPr lang="en-US" dirty="0"/>
          </a:p>
        </p:txBody>
      </p:sp>
      <p:pic>
        <p:nvPicPr>
          <p:cNvPr id="9" name="Рисунок 8">
            <a:extLst>
              <a:ext uri="{FF2B5EF4-FFF2-40B4-BE49-F238E27FC236}">
                <a16:creationId xmlns:a16="http://schemas.microsoft.com/office/drawing/2014/main" id="{A45CA43A-0726-4F8C-9BDE-1A580E4A56B9}"/>
              </a:ext>
            </a:extLst>
          </p:cNvPr>
          <p:cNvPicPr>
            <a:picLocks noChangeAspect="1"/>
          </p:cNvPicPr>
          <p:nvPr/>
        </p:nvPicPr>
        <p:blipFill>
          <a:blip r:embed="rId2"/>
          <a:stretch>
            <a:fillRect/>
          </a:stretch>
        </p:blipFill>
        <p:spPr>
          <a:xfrm>
            <a:off x="4917781" y="1830854"/>
            <a:ext cx="6995796" cy="4373245"/>
          </a:xfrm>
          <a:prstGeom prst="rect">
            <a:avLst/>
          </a:prstGeom>
        </p:spPr>
      </p:pic>
    </p:spTree>
    <p:extLst>
      <p:ext uri="{BB962C8B-B14F-4D97-AF65-F5344CB8AC3E}">
        <p14:creationId xmlns:p14="http://schemas.microsoft.com/office/powerpoint/2010/main" val="196518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2A1AC4-A605-47D7-9030-B18367FEC4F9}"/>
              </a:ext>
            </a:extLst>
          </p:cNvPr>
          <p:cNvSpPr>
            <a:spLocks noGrp="1"/>
          </p:cNvSpPr>
          <p:nvPr>
            <p:ph type="title"/>
          </p:nvPr>
        </p:nvSpPr>
        <p:spPr/>
        <p:txBody>
          <a:bodyPr/>
          <a:lstStyle/>
          <a:p>
            <a:r>
              <a:rPr lang="ru-RU" dirty="0"/>
              <a:t>Функционал экранов</a:t>
            </a:r>
            <a:endParaRPr lang="en-US" dirty="0"/>
          </a:p>
        </p:txBody>
      </p:sp>
      <p:sp>
        <p:nvSpPr>
          <p:cNvPr id="5" name="Текст 4">
            <a:extLst>
              <a:ext uri="{FF2B5EF4-FFF2-40B4-BE49-F238E27FC236}">
                <a16:creationId xmlns:a16="http://schemas.microsoft.com/office/drawing/2014/main" id="{86E91E8A-6B58-43FB-AEA7-6F8087A21062}"/>
              </a:ext>
            </a:extLst>
          </p:cNvPr>
          <p:cNvSpPr>
            <a:spLocks noGrp="1"/>
          </p:cNvSpPr>
          <p:nvPr>
            <p:ph type="body" sz="quarter" idx="17"/>
          </p:nvPr>
        </p:nvSpPr>
        <p:spPr>
          <a:xfrm>
            <a:off x="479426" y="1798320"/>
            <a:ext cx="4992424" cy="4461825"/>
          </a:xfrm>
        </p:spPr>
        <p:txBody>
          <a:bodyPr>
            <a:normAutofit/>
          </a:bodyPr>
          <a:lstStyle/>
          <a:p>
            <a:pPr algn="just"/>
            <a:r>
              <a:rPr lang="ru-RU" dirty="0"/>
              <a:t>Тут мы рассмотрим функционал одного из экранов приложения, а именно – </a:t>
            </a:r>
            <a:r>
              <a:rPr lang="en-US" dirty="0" err="1"/>
              <a:t>MainActicity</a:t>
            </a:r>
            <a:r>
              <a:rPr lang="en-US" dirty="0"/>
              <a:t>.</a:t>
            </a:r>
          </a:p>
          <a:p>
            <a:pPr algn="just"/>
            <a:r>
              <a:rPr lang="ru-RU" dirty="0"/>
              <a:t>В методе </a:t>
            </a:r>
            <a:r>
              <a:rPr lang="ru-RU" dirty="0" err="1"/>
              <a:t>onCreate</a:t>
            </a:r>
            <a:r>
              <a:rPr lang="ru-RU" dirty="0"/>
              <a:t>() устанавливается макет пользовательского интерфейса из файла activity_main.xml с помощью метода </a:t>
            </a:r>
            <a:r>
              <a:rPr lang="ru-RU" dirty="0" err="1"/>
              <a:t>setContentView</a:t>
            </a:r>
            <a:r>
              <a:rPr lang="ru-RU" dirty="0"/>
              <a:t>().</a:t>
            </a:r>
          </a:p>
          <a:p>
            <a:pPr algn="just"/>
            <a:r>
              <a:rPr lang="ru-RU" dirty="0"/>
              <a:t>Далее, инициализируются различные элементы интерфейса, такие как кнопки и изображение</a:t>
            </a:r>
            <a:r>
              <a:rPr lang="en-US" dirty="0"/>
              <a:t>, </a:t>
            </a:r>
            <a:r>
              <a:rPr lang="ru-RU" dirty="0"/>
              <a:t>используя их идентификаторы из макета. Затем для каждой кнопки устанавливается слушатель кликов, который вызывает</a:t>
            </a:r>
            <a:r>
              <a:rPr lang="en-US" dirty="0"/>
              <a:t> </a:t>
            </a:r>
            <a:r>
              <a:rPr lang="ru-RU" dirty="0" err="1"/>
              <a:t>активити</a:t>
            </a:r>
            <a:r>
              <a:rPr lang="ru-RU" dirty="0"/>
              <a:t>, чтобы перейти к соответствующей активности при нажатии на кнопку.</a:t>
            </a:r>
          </a:p>
          <a:p>
            <a:pPr algn="just"/>
            <a:r>
              <a:rPr lang="ru-RU" dirty="0"/>
              <a:t>Например, при нажатии на кнопку </a:t>
            </a:r>
            <a:r>
              <a:rPr lang="ru-RU" dirty="0" err="1"/>
              <a:t>guessTheAnimal</a:t>
            </a:r>
            <a:r>
              <a:rPr lang="ru-RU" dirty="0"/>
              <a:t> запускается новое действие, которое указывает на нужный класс. Аналогично работают остальные кнопки </a:t>
            </a:r>
            <a:endParaRPr lang="en-US" dirty="0"/>
          </a:p>
        </p:txBody>
      </p:sp>
      <p:pic>
        <p:nvPicPr>
          <p:cNvPr id="4" name="Рисунок 3">
            <a:extLst>
              <a:ext uri="{FF2B5EF4-FFF2-40B4-BE49-F238E27FC236}">
                <a16:creationId xmlns:a16="http://schemas.microsoft.com/office/drawing/2014/main" id="{974CD77B-227D-47B0-8742-FC818B8E49EB}"/>
              </a:ext>
            </a:extLst>
          </p:cNvPr>
          <p:cNvPicPr>
            <a:picLocks noChangeAspect="1"/>
          </p:cNvPicPr>
          <p:nvPr/>
        </p:nvPicPr>
        <p:blipFill>
          <a:blip r:embed="rId2"/>
          <a:stretch>
            <a:fillRect/>
          </a:stretch>
        </p:blipFill>
        <p:spPr>
          <a:xfrm>
            <a:off x="6017657" y="1589471"/>
            <a:ext cx="5145936" cy="4670674"/>
          </a:xfrm>
          <a:prstGeom prst="rect">
            <a:avLst/>
          </a:prstGeom>
        </p:spPr>
      </p:pic>
    </p:spTree>
    <p:extLst>
      <p:ext uri="{BB962C8B-B14F-4D97-AF65-F5344CB8AC3E}">
        <p14:creationId xmlns:p14="http://schemas.microsoft.com/office/powerpoint/2010/main" val="3424158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приветствия</a:t>
            </a:r>
            <a:endParaRPr lang="en-US" dirty="0"/>
          </a:p>
        </p:txBody>
      </p:sp>
      <p:pic>
        <p:nvPicPr>
          <p:cNvPr id="17" name="Рисунок 16">
            <a:extLst>
              <a:ext uri="{FF2B5EF4-FFF2-40B4-BE49-F238E27FC236}">
                <a16:creationId xmlns:a16="http://schemas.microsoft.com/office/drawing/2014/main" id="{D353CBA5-D20B-43D1-AF3F-033EC35869D2}"/>
              </a:ext>
            </a:extLst>
          </p:cNvPr>
          <p:cNvPicPr>
            <a:picLocks noChangeAspect="1"/>
          </p:cNvPicPr>
          <p:nvPr/>
        </p:nvPicPr>
        <p:blipFill>
          <a:blip r:embed="rId2"/>
          <a:stretch>
            <a:fillRect/>
          </a:stretch>
        </p:blipFill>
        <p:spPr>
          <a:xfrm>
            <a:off x="3094203" y="1589156"/>
            <a:ext cx="6000418" cy="4970834"/>
          </a:xfrm>
          <a:prstGeom prst="rect">
            <a:avLst/>
          </a:prstGeom>
        </p:spPr>
      </p:pic>
    </p:spTree>
    <p:extLst>
      <p:ext uri="{BB962C8B-B14F-4D97-AF65-F5344CB8AC3E}">
        <p14:creationId xmlns:p14="http://schemas.microsoft.com/office/powerpoint/2010/main" val="1382839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введения 1 из 3</a:t>
            </a:r>
            <a:endParaRPr lang="en-US" dirty="0"/>
          </a:p>
        </p:txBody>
      </p:sp>
      <p:pic>
        <p:nvPicPr>
          <p:cNvPr id="15" name="Рисунок 14">
            <a:extLst>
              <a:ext uri="{FF2B5EF4-FFF2-40B4-BE49-F238E27FC236}">
                <a16:creationId xmlns:a16="http://schemas.microsoft.com/office/drawing/2014/main" id="{E4696DFE-5B31-4C9C-A164-B538CDD20DEB}"/>
              </a:ext>
            </a:extLst>
          </p:cNvPr>
          <p:cNvPicPr>
            <a:picLocks noChangeAspect="1"/>
          </p:cNvPicPr>
          <p:nvPr/>
        </p:nvPicPr>
        <p:blipFill>
          <a:blip r:embed="rId2"/>
          <a:stretch>
            <a:fillRect/>
          </a:stretch>
        </p:blipFill>
        <p:spPr>
          <a:xfrm>
            <a:off x="3296832" y="1536093"/>
            <a:ext cx="5752191" cy="4835523"/>
          </a:xfrm>
          <a:prstGeom prst="rect">
            <a:avLst/>
          </a:prstGeom>
        </p:spPr>
      </p:pic>
    </p:spTree>
    <p:extLst>
      <p:ext uri="{BB962C8B-B14F-4D97-AF65-F5344CB8AC3E}">
        <p14:creationId xmlns:p14="http://schemas.microsoft.com/office/powerpoint/2010/main" val="895997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введения 2 из 3</a:t>
            </a:r>
            <a:endParaRPr lang="en-US" dirty="0"/>
          </a:p>
        </p:txBody>
      </p:sp>
      <p:pic>
        <p:nvPicPr>
          <p:cNvPr id="8" name="Рисунок 7">
            <a:extLst>
              <a:ext uri="{FF2B5EF4-FFF2-40B4-BE49-F238E27FC236}">
                <a16:creationId xmlns:a16="http://schemas.microsoft.com/office/drawing/2014/main" id="{FE73B5FB-D5C3-409A-9F68-DAA570C4AD61}"/>
              </a:ext>
            </a:extLst>
          </p:cNvPr>
          <p:cNvPicPr>
            <a:picLocks noChangeAspect="1"/>
          </p:cNvPicPr>
          <p:nvPr/>
        </p:nvPicPr>
        <p:blipFill>
          <a:blip r:embed="rId2"/>
          <a:stretch>
            <a:fillRect/>
          </a:stretch>
        </p:blipFill>
        <p:spPr>
          <a:xfrm>
            <a:off x="3120219" y="1631315"/>
            <a:ext cx="5803285" cy="4818123"/>
          </a:xfrm>
          <a:prstGeom prst="rect">
            <a:avLst/>
          </a:prstGeom>
        </p:spPr>
      </p:pic>
    </p:spTree>
    <p:extLst>
      <p:ext uri="{BB962C8B-B14F-4D97-AF65-F5344CB8AC3E}">
        <p14:creationId xmlns:p14="http://schemas.microsoft.com/office/powerpoint/2010/main" val="547426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введения 3 из 3</a:t>
            </a:r>
            <a:endParaRPr lang="en-US" dirty="0"/>
          </a:p>
        </p:txBody>
      </p:sp>
      <p:pic>
        <p:nvPicPr>
          <p:cNvPr id="8" name="Рисунок 7">
            <a:extLst>
              <a:ext uri="{FF2B5EF4-FFF2-40B4-BE49-F238E27FC236}">
                <a16:creationId xmlns:a16="http://schemas.microsoft.com/office/drawing/2014/main" id="{56416F9C-8497-4675-8BC4-4D3A748A0C6B}"/>
              </a:ext>
            </a:extLst>
          </p:cNvPr>
          <p:cNvPicPr>
            <a:picLocks noChangeAspect="1"/>
          </p:cNvPicPr>
          <p:nvPr/>
        </p:nvPicPr>
        <p:blipFill>
          <a:blip r:embed="rId2"/>
          <a:stretch>
            <a:fillRect/>
          </a:stretch>
        </p:blipFill>
        <p:spPr>
          <a:xfrm>
            <a:off x="3039353" y="1441640"/>
            <a:ext cx="6110118" cy="5059680"/>
          </a:xfrm>
          <a:prstGeom prst="rect">
            <a:avLst/>
          </a:prstGeom>
        </p:spPr>
      </p:pic>
    </p:spTree>
    <p:extLst>
      <p:ext uri="{BB962C8B-B14F-4D97-AF65-F5344CB8AC3E}">
        <p14:creationId xmlns:p14="http://schemas.microsoft.com/office/powerpoint/2010/main" val="2271108522"/>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123</TotalTime>
  <Words>389</Words>
  <Application>Microsoft Office PowerPoint</Application>
  <DocSecurity>0</DocSecurity>
  <PresentationFormat>Широкоэкранный</PresentationFormat>
  <Paragraphs>47</Paragraphs>
  <Slides>22</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22</vt:i4>
      </vt:variant>
    </vt:vector>
  </HeadingPairs>
  <TitlesOfParts>
    <vt:vector size="26" baseType="lpstr">
      <vt:lpstr>Montserrat</vt:lpstr>
      <vt:lpstr>Arial</vt:lpstr>
      <vt:lpstr>Montserrat SemiBold</vt:lpstr>
      <vt:lpstr>Тема Office</vt:lpstr>
      <vt:lpstr>Презентация мобильного приложения для изучения языков</vt:lpstr>
      <vt:lpstr>Цели и задачи</vt:lpstr>
      <vt:lpstr>Манифест приложения</vt:lpstr>
      <vt:lpstr>Стилизация компонентов</vt:lpstr>
      <vt:lpstr>Функционал экранов</vt:lpstr>
      <vt:lpstr>Экран приветствия</vt:lpstr>
      <vt:lpstr>Экран введения 1 из 3</vt:lpstr>
      <vt:lpstr>Экран введения 2 из 3</vt:lpstr>
      <vt:lpstr>Экран введения 3 из 3</vt:lpstr>
      <vt:lpstr>Экран выбора языка</vt:lpstr>
      <vt:lpstr>Экран регистрации 1 из 3</vt:lpstr>
      <vt:lpstr>Экран регистрации 2 из 3</vt:lpstr>
      <vt:lpstr>Экран регистрации 3 из 3</vt:lpstr>
      <vt:lpstr>Главный экран приложения </vt:lpstr>
      <vt:lpstr>Игра угадай животное 1 из 3</vt:lpstr>
      <vt:lpstr>Игра угадай животное 2 из 3</vt:lpstr>
      <vt:lpstr>Игра угадай животное 3 из 3</vt:lpstr>
      <vt:lpstr>Экран аудирования</vt:lpstr>
      <vt:lpstr>Экран с практикой</vt:lpstr>
      <vt:lpstr>Экран с профилем</vt:lpstr>
      <vt:lpstr>Экран с профилем</vt:lpstr>
      <vt:lpstr>Примеры некоторых экранов в эмуляторе</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Nicola Ivanov</cp:lastModifiedBy>
  <cp:revision>32</cp:revision>
  <dcterms:created xsi:type="dcterms:W3CDTF">2023-04-19T21:39:12Z</dcterms:created>
  <dcterms:modified xsi:type="dcterms:W3CDTF">2024-04-18T15:26:05Z</dcterms:modified>
  <cp:category/>
  <dc:identifier/>
  <cp:contentStatus/>
  <dc:language/>
  <cp:version/>
</cp:coreProperties>
</file>